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7" r:id="rId2"/>
    <p:sldId id="258" r:id="rId3"/>
    <p:sldId id="261" r:id="rId4"/>
    <p:sldId id="263" r:id="rId5"/>
    <p:sldId id="259" r:id="rId6"/>
    <p:sldId id="268" r:id="rId7"/>
    <p:sldId id="269" r:id="rId8"/>
    <p:sldId id="270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6" r:id="rId19"/>
    <p:sldId id="287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250" autoAdjust="0"/>
    <p:restoredTop sz="94660"/>
  </p:normalViewPr>
  <p:slideViewPr>
    <p:cSldViewPr>
      <p:cViewPr>
        <p:scale>
          <a:sx n="78" d="100"/>
          <a:sy n="78" d="100"/>
        </p:scale>
        <p:origin x="-912" y="2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880332984444223E-2"/>
          <c:y val="0.10132679702255304"/>
          <c:w val="0.73486571667475542"/>
          <c:h val="0.83774691700922121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explosion val="15"/>
          <c:dPt>
            <c:idx val="0"/>
            <c:bubble3D val="0"/>
            <c:explosion val="9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2F-4B96-B3A3-93DEE23553A3}"/>
              </c:ext>
            </c:extLst>
          </c:dPt>
          <c:dPt>
            <c:idx val="1"/>
            <c:bubble3D val="0"/>
            <c:explosion val="9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2F-4B96-B3A3-93DEE23553A3}"/>
              </c:ext>
            </c:extLst>
          </c:dPt>
          <c:dPt>
            <c:idx val="2"/>
            <c:bubble3D val="0"/>
            <c:explosion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2F-4B96-B3A3-93DEE23553A3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02F-4B96-B3A3-93DEE23553A3}"/>
              </c:ext>
            </c:extLst>
          </c:dPt>
          <c:dPt>
            <c:idx val="4"/>
            <c:bubble3D val="0"/>
            <c:explosion val="7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2F-4B96-B3A3-93DEE23553A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più di 100</c:v>
                </c:pt>
                <c:pt idx="1">
                  <c:v>da 50 a 100</c:v>
                </c:pt>
                <c:pt idx="2">
                  <c:v>da 10 a 50</c:v>
                </c:pt>
                <c:pt idx="3">
                  <c:v>da 1 a 10</c:v>
                </c:pt>
                <c:pt idx="4">
                  <c:v>niente</c:v>
                </c:pt>
              </c:strCache>
            </c:strRef>
          </c:cat>
          <c:val>
            <c:numRef>
              <c:f>Foglio1!$B$2:$B$6</c:f>
              <c:numCache>
                <c:formatCode>0.00%</c:formatCode>
                <c:ptCount val="5"/>
                <c:pt idx="0">
                  <c:v>0.184</c:v>
                </c:pt>
                <c:pt idx="1">
                  <c:v>0.20649999999999999</c:v>
                </c:pt>
                <c:pt idx="2">
                  <c:v>0.39100000000000001</c:v>
                </c:pt>
                <c:pt idx="3">
                  <c:v>0.14099999999999999</c:v>
                </c:pt>
                <c:pt idx="4">
                  <c:v>6.5000000000000002E-2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02F-4B96-B3A3-93DEE23553A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bg2"/>
        </a:solidFill>
        <a:ln>
          <a:solidFill>
            <a:schemeClr val="bg2"/>
          </a:solidFill>
        </a:ln>
        <a:effectLst/>
      </c:spPr>
    </c:plotArea>
    <c:legend>
      <c:legendPos val="r"/>
      <c:layout>
        <c:manualLayout>
          <c:xMode val="edge"/>
          <c:yMode val="edge"/>
          <c:x val="0.77857538398511272"/>
          <c:y val="0.53292292919834316"/>
          <c:w val="0.20764576505388291"/>
          <c:h val="0.4296678675914316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43968130525178E-2"/>
          <c:y val="7.6033090332220665E-2"/>
          <c:w val="0.8822675456695287"/>
          <c:h val="0.86311481832899095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49-45BB-91DC-09C4EF4050A5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12E-47DA-BA8F-53322DF6816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 formatCode="0.00%">
                  <c:v>3.2000000000000001E-2</c:v>
                </c:pt>
                <c:pt idx="1">
                  <c:v>0.96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2E-47DA-BA8F-53322DF681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783076681955959"/>
          <c:y val="0.70181485416172862"/>
          <c:w val="0.12488894339673827"/>
          <c:h val="0.2887263561030800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88789352616987"/>
          <c:y val="5.1257990101414956E-2"/>
          <c:w val="0.51601086322543011"/>
          <c:h val="0.93826728146032123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E76-4466-9105-D814C25C2E04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076-44BA-BDF2-6DF87438704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0.71</c:v>
                </c:pt>
                <c:pt idx="1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76-44BA-BDF2-6DF87438704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00151970557989"/>
          <c:y val="0.72714229451100365"/>
          <c:w val="5.982166346568038E-2"/>
          <c:h val="0.1847595187921496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861504667122747E-2"/>
          <c:y val="9.9206445867274409E-2"/>
          <c:w val="0.66859335317518331"/>
          <c:h val="0.8151833397002235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79-4CED-A426-9FFD0A48FC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79-4CED-A426-9FFD0A48FC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679-4CED-A426-9FFD0A48FC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679-4CED-A426-9FFD0A48FC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679-4CED-A426-9FFD0A48FC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679-4CED-A426-9FFD0A48FC8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Foglio1!$A$2:$A$7</c:f>
              <c:strCache>
                <c:ptCount val="6"/>
                <c:pt idx="0">
                  <c:v>più di 100</c:v>
                </c:pt>
                <c:pt idx="1">
                  <c:v>50-100</c:v>
                </c:pt>
                <c:pt idx="2">
                  <c:v>da 10 a 50</c:v>
                </c:pt>
                <c:pt idx="3">
                  <c:v>da 1 a 10</c:v>
                </c:pt>
                <c:pt idx="4">
                  <c:v>niente</c:v>
                </c:pt>
                <c:pt idx="5">
                  <c:v>no risp</c:v>
                </c:pt>
              </c:strCache>
            </c:strRef>
          </c:cat>
          <c:val>
            <c:numRef>
              <c:f>Foglio1!$B$2:$B$7</c:f>
              <c:numCache>
                <c:formatCode>0.00%</c:formatCode>
                <c:ptCount val="6"/>
                <c:pt idx="0">
                  <c:v>0.245</c:v>
                </c:pt>
                <c:pt idx="1">
                  <c:v>0.35799999999999998</c:v>
                </c:pt>
                <c:pt idx="2" formatCode="0%">
                  <c:v>0.3</c:v>
                </c:pt>
                <c:pt idx="3">
                  <c:v>3.6999999999999998E-2</c:v>
                </c:pt>
                <c:pt idx="4">
                  <c:v>1.7999999999999999E-2</c:v>
                </c:pt>
                <c:pt idx="5">
                  <c:v>3.6999999999999998E-2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679-4CED-A426-9FFD0A48FC8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bg2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467833008807972"/>
          <c:y val="0.46115321737093146"/>
          <c:w val="0.21437968880650687"/>
          <c:h val="0.538846782629068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34763600843401E-2"/>
          <c:y val="0.1756771173303433"/>
          <c:w val="0.62212562688362893"/>
          <c:h val="0.71798358080177904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A0-4462-9730-219A9CF84186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A0-4462-9730-219A9CF84186}"/>
              </c:ext>
            </c:extLst>
          </c:dPt>
          <c:dPt>
            <c:idx val="2"/>
            <c:bubble3D val="0"/>
            <c:explosion val="11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A0-4462-9730-219A9CF84186}"/>
              </c:ext>
            </c:extLst>
          </c:dPt>
          <c:dPt>
            <c:idx val="3"/>
            <c:bubble3D val="0"/>
            <c:explosion val="12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A0-4462-9730-219A9CF8418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Foglio1!$A$2:$A$5</c:f>
              <c:strCache>
                <c:ptCount val="4"/>
                <c:pt idx="0">
                  <c:v>genitori</c:v>
                </c:pt>
                <c:pt idx="1">
                  <c:v>parenti</c:v>
                </c:pt>
                <c:pt idx="2">
                  <c:v>altro</c:v>
                </c:pt>
                <c:pt idx="3">
                  <c:v>gen e par </c:v>
                </c:pt>
              </c:strCache>
            </c:strRef>
          </c:cat>
          <c:val>
            <c:numRef>
              <c:f>Foglio1!$B$2:$B$5</c:f>
              <c:numCache>
                <c:formatCode>0.00%</c:formatCode>
                <c:ptCount val="4"/>
                <c:pt idx="0" formatCode="0%">
                  <c:v>0.8</c:v>
                </c:pt>
                <c:pt idx="1">
                  <c:v>0.17299999999999999</c:v>
                </c:pt>
                <c:pt idx="2">
                  <c:v>4.2999999999999997E-2</c:v>
                </c:pt>
                <c:pt idx="3">
                  <c:v>3.2000000000000001E-2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EA0-4462-9730-219A9CF8418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284500935113817"/>
          <c:y val="0.55613558788901285"/>
          <c:w val="0.20361915707059733"/>
          <c:h val="0.3382570398041003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21476320449625"/>
          <c:y val="0.24020004449506843"/>
          <c:w val="0.53788593521653072"/>
          <c:h val="0.71068012184205143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7E2-4323-8986-0C4AAE55F0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7E2-4323-8986-0C4AAE55F0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7E2-4323-8986-0C4AAE55F00F}"/>
              </c:ext>
            </c:extLst>
          </c:dPt>
          <c:dPt>
            <c:idx val="3"/>
            <c:bubble3D val="0"/>
            <c:explosion val="7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7E2-4323-8986-0C4AAE55F0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7E2-4323-8986-0C4AAE55F00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genitori</c:v>
                </c:pt>
                <c:pt idx="1">
                  <c:v>parenti</c:v>
                </c:pt>
                <c:pt idx="2">
                  <c:v>altro</c:v>
                </c:pt>
                <c:pt idx="3">
                  <c:v>gen e par </c:v>
                </c:pt>
                <c:pt idx="4">
                  <c:v>amici</c:v>
                </c:pt>
              </c:strCache>
            </c:strRef>
          </c:cat>
          <c:val>
            <c:numRef>
              <c:f>Foglio1!$B$2:$B$6</c:f>
              <c:numCache>
                <c:formatCode>0%</c:formatCode>
                <c:ptCount val="5"/>
                <c:pt idx="0" formatCode="0.00%">
                  <c:v>0.90500000000000003</c:v>
                </c:pt>
                <c:pt idx="1">
                  <c:v>0.15</c:v>
                </c:pt>
                <c:pt idx="2" formatCode="0.00%">
                  <c:v>5.6000000000000001E-2</c:v>
                </c:pt>
                <c:pt idx="3" formatCode="General">
                  <c:v>1.2</c:v>
                </c:pt>
                <c:pt idx="4" formatCode="0.00%">
                  <c:v>1.7999999999999999E-2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7E2-4323-8986-0C4AAE55F00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577013825473779"/>
          <c:y val="0.57606031998120211"/>
          <c:w val="0.18742774389013739"/>
          <c:h val="0.401023343085336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57225623018099"/>
          <c:y val="1.8292682926829267E-2"/>
          <c:w val="0.48999199359487589"/>
          <c:h val="0.93292682926829273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48-4A87-B654-000F711409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48-4A87-B654-000F711409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F48-4A87-B654-000F7114090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NO</c:v>
                </c:pt>
                <c:pt idx="1">
                  <c:v>SI</c:v>
                </c:pt>
                <c:pt idx="2">
                  <c:v>NO RISP</c:v>
                </c:pt>
              </c:strCache>
            </c:strRef>
          </c:cat>
          <c:val>
            <c:numRef>
              <c:f>Foglio1!$B$2:$B$4</c:f>
              <c:numCache>
                <c:formatCode>0%</c:formatCode>
                <c:ptCount val="3"/>
                <c:pt idx="0">
                  <c:v>0.9</c:v>
                </c:pt>
                <c:pt idx="1">
                  <c:v>0.05</c:v>
                </c:pt>
                <c:pt idx="2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48-4A87-B654-000F7114090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33942744746981"/>
          <c:y val="0.55598017092375651"/>
          <c:w val="0.11196295619172505"/>
          <c:h val="0.3280406183983099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2504236742654E-2"/>
          <c:y val="8.9174239260771795E-2"/>
          <c:w val="0.79472761030318662"/>
          <c:h val="0.83663091560191527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08-44C7-A677-24B16B75C5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08-44C7-A677-24B16B75C5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08-44C7-A677-24B16B75C54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SI</c:v>
                </c:pt>
                <c:pt idx="1">
                  <c:v>certam si</c:v>
                </c:pt>
                <c:pt idx="2">
                  <c:v>risp neg</c:v>
                </c:pt>
              </c:strCache>
            </c:strRef>
          </c:cat>
          <c:val>
            <c:numRef>
              <c:f>Foglio1!$B$2:$B$4</c:f>
              <c:numCache>
                <c:formatCode>0.00%</c:formatCode>
                <c:ptCount val="3"/>
                <c:pt idx="0">
                  <c:v>0.29299999999999998</c:v>
                </c:pt>
                <c:pt idx="1">
                  <c:v>0.68400000000000005</c:v>
                </c:pt>
                <c:pt idx="2" formatCode="0%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E08-44C7-A677-24B16B75C54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bg2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625070849001703"/>
          <c:y val="0.64103210261259302"/>
          <c:w val="0.16501038225270437"/>
          <c:h val="0.343796410086304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934895241972E-2"/>
          <c:y val="4.7491665304383583E-2"/>
          <c:w val="0.8118796404307449"/>
          <c:h val="0.87606963991142683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4C-4937-82C8-D11E1A72BD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4C-4937-82C8-D11E1A72BD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4C-4937-82C8-D11E1A72BD1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SI</c:v>
                </c:pt>
                <c:pt idx="1">
                  <c:v>certam si</c:v>
                </c:pt>
                <c:pt idx="2">
                  <c:v>risp neg</c:v>
                </c:pt>
              </c:strCache>
            </c:strRef>
          </c:cat>
          <c:val>
            <c:numRef>
              <c:f>Foglio1!$B$2:$B$4</c:f>
              <c:numCache>
                <c:formatCode>0.00%</c:formatCode>
                <c:ptCount val="3"/>
                <c:pt idx="0" formatCode="0%">
                  <c:v>0.32</c:v>
                </c:pt>
                <c:pt idx="1">
                  <c:v>0.54700000000000004</c:v>
                </c:pt>
                <c:pt idx="2" formatCode="0%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4C-4937-82C8-D11E1A72BD1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solidFill>
          <a:schemeClr val="bg2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7376514310879"/>
          <c:y val="0.69499683799367584"/>
          <c:w val="0.17715069991251092"/>
          <c:h val="0.2666350052700105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05083341476124"/>
          <c:y val="3.5627530364372467E-2"/>
          <c:w val="0.4633407687202788"/>
          <c:h val="0.92874493927125501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9E-4F4C-B82B-7F128AB00E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9E-4F4C-B82B-7F128AB00E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9E-4F4C-B82B-7F128AB00EA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NO</c:v>
                </c:pt>
                <c:pt idx="1">
                  <c:v>Non so</c:v>
                </c:pt>
                <c:pt idx="2">
                  <c:v>SI</c:v>
                </c:pt>
              </c:strCache>
            </c:strRef>
          </c:cat>
          <c:val>
            <c:numRef>
              <c:f>Foglio1!$B$2:$B$4</c:f>
              <c:numCache>
                <c:formatCode>0.00%</c:formatCode>
                <c:ptCount val="3"/>
                <c:pt idx="0">
                  <c:v>0.77100000000000002</c:v>
                </c:pt>
                <c:pt idx="1">
                  <c:v>0.152</c:v>
                </c:pt>
                <c:pt idx="2">
                  <c:v>4.2999999999999997E-2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29E-4F4C-B82B-7F128AB00EA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157505516741582"/>
          <c:y val="0.66397373202843568"/>
          <c:w val="8.205113249732672E-2"/>
          <c:h val="0.2713591124996014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591167131854311E-2"/>
          <c:y val="3.6857015887123652E-2"/>
          <c:w val="0.78726681887688099"/>
          <c:h val="0.86014748361293181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A2-446B-ABBB-5AA88EF045A8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34-4A6D-8C4C-59C46B15354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Foglio1!$B$2:$B$3</c:f>
              <c:numCache>
                <c:formatCode>0.00%</c:formatCode>
                <c:ptCount val="2"/>
                <c:pt idx="0" formatCode="0%">
                  <c:v>3.6999999999999998E-2</c:v>
                </c:pt>
                <c:pt idx="1">
                  <c:v>0.96199999999999997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34-4A6D-8C4C-59C46B1535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641578310521092"/>
          <c:y val="0.67639508308600627"/>
          <c:w val="0.1050339000247177"/>
          <c:h val="0.3185605865221324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900EC-E457-4627-B3EE-6FE6FCC570DF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21A8-7CD0-4848-8DC3-AA9E650959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48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721A8-7CD0-4848-8DC3-AA9E650959C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875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6776-D11C-46A9-92C8-3FCD9CCC3D6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67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A7787579-3B21-4BA7-8387-40A5FBC945F1}" type="slidenum">
              <a:rPr lang="it-IT" smtClean="0"/>
              <a:t>‹N›</a:t>
            </a:fld>
            <a:endParaRPr lang="it-IT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9AD3CE3-0C42-4D34-A4A9-00C226FB6377}" type="datetimeFigureOut">
              <a:rPr lang="it-IT" smtClean="0"/>
              <a:t>01/02/2020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8680"/>
            <a:ext cx="4680520" cy="31338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747463"/>
            <a:ext cx="9144000" cy="2232247"/>
          </a:xfrm>
        </p:spPr>
        <p:txBody>
          <a:bodyPr/>
          <a:lstStyle/>
          <a:p>
            <a:pPr algn="ctr"/>
            <a:r>
              <a:rPr lang="it-IT" sz="4400" b="1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  <a:t/>
            </a:r>
            <a:br>
              <a:rPr lang="it-IT" sz="4400" b="1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</a:br>
            <a:r>
              <a:rPr lang="it-IT" sz="4400" b="1" dirty="0" smtClean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  <a:t/>
            </a:r>
            <a:br>
              <a:rPr lang="it-IT" sz="4400" b="1" dirty="0" smtClean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</a:b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  <a:t/>
            </a:r>
            <a:br>
              <a:rPr lang="it-IT" sz="4400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</a:br>
            <a:r>
              <a:rPr lang="it-IT" sz="4400" dirty="0" smtClean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  <a:t/>
            </a:r>
            <a:br>
              <a:rPr lang="it-IT" sz="4400" dirty="0" smtClean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</a:br>
            <a:r>
              <a:rPr lang="it-IT" sz="4400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  <a:t/>
            </a:r>
            <a:br>
              <a:rPr lang="it-IT" sz="4400" dirty="0">
                <a:solidFill>
                  <a:schemeClr val="bg2">
                    <a:lumMod val="50000"/>
                  </a:schemeClr>
                </a:solidFill>
                <a:latin typeface="Mistral" panose="03090702030407020403" pitchFamily="66" charset="0"/>
              </a:rPr>
            </a:br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Liceo </a:t>
            </a:r>
            <a:r>
              <a:rPr lang="it-IT" sz="4000" dirty="0">
                <a:solidFill>
                  <a:schemeClr val="tx1"/>
                </a:solidFill>
                <a:latin typeface="Bradley Hand ITC" panose="03070402050302030203" pitchFamily="66" charset="0"/>
              </a:rPr>
              <a:t>Classico-Artistico </a:t>
            </a:r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«F</a:t>
            </a:r>
            <a:r>
              <a:rPr lang="it-IT" sz="4000" dirty="0">
                <a:solidFill>
                  <a:schemeClr val="tx1"/>
                </a:solidFill>
                <a:latin typeface="Bradley Hand ITC" panose="03070402050302030203" pitchFamily="66" charset="0"/>
              </a:rPr>
              <a:t>. </a:t>
            </a:r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Fiorentino»</a:t>
            </a:r>
            <a:r>
              <a:rPr lang="it-IT" sz="4000" dirty="0">
                <a:solidFill>
                  <a:schemeClr val="tx1"/>
                </a:solidFill>
                <a:latin typeface="Bradley Hand ITC" panose="03070402050302030203" pitchFamily="66" charset="0"/>
              </a:rPr>
              <a:t/>
            </a:r>
            <a:br>
              <a:rPr lang="it-IT" sz="4000" dirty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endParaRPr lang="it-IT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1" t="11012" r="11507"/>
          <a:stretch/>
        </p:blipFill>
        <p:spPr>
          <a:xfrm>
            <a:off x="6179621" y="2492896"/>
            <a:ext cx="2876113" cy="4221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0" y="3501008"/>
            <a:ext cx="5620831" cy="3356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1" y="-1134"/>
            <a:ext cx="9178175" cy="685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0" y="-104775"/>
            <a:ext cx="9144000" cy="1301527"/>
          </a:xfrm>
        </p:spPr>
        <p:txBody>
          <a:bodyPr>
            <a:noAutofit/>
          </a:bodyPr>
          <a:lstStyle/>
          <a:p>
            <a:pPr algn="ctr"/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Quanto sono ricchi i giovani ?</a:t>
            </a:r>
            <a:endParaRPr lang="it-IT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4035786975"/>
              </p:ext>
            </p:extLst>
          </p:nvPr>
        </p:nvGraphicFramePr>
        <p:xfrm>
          <a:off x="395536" y="2348881"/>
          <a:ext cx="410445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3542711866"/>
              </p:ext>
            </p:extLst>
          </p:nvPr>
        </p:nvGraphicFramePr>
        <p:xfrm>
          <a:off x="4788024" y="2348880"/>
          <a:ext cx="42484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996431" y="1269291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 Antiqua" panose="02040602050305030304" pitchFamily="18" charset="0"/>
              </a:rPr>
              <a:t>Classi </a:t>
            </a:r>
          </a:p>
          <a:p>
            <a:r>
              <a:rPr lang="it-IT" sz="2800" dirty="0" smtClean="0">
                <a:latin typeface="Book Antiqua" panose="02040602050305030304" pitchFamily="18" charset="0"/>
              </a:rPr>
              <a:t>seconde</a:t>
            </a:r>
            <a:endParaRPr lang="it-IT" sz="2800" dirty="0">
              <a:latin typeface="Book Antiqua" panose="0204060205030503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796136" y="1269290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 Antiqua" panose="02040602050305030304" pitchFamily="18" charset="0"/>
              </a:rPr>
              <a:t>Classi </a:t>
            </a:r>
          </a:p>
          <a:p>
            <a:r>
              <a:rPr lang="it-IT" sz="2800" dirty="0" smtClean="0">
                <a:latin typeface="Book Antiqua" panose="02040602050305030304" pitchFamily="18" charset="0"/>
              </a:rPr>
              <a:t>quinte</a:t>
            </a:r>
            <a:endParaRPr lang="it-IT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450975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Fonte del denaro</a:t>
            </a:r>
            <a:endParaRPr lang="it-IT" sz="5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82924731"/>
              </p:ext>
            </p:extLst>
          </p:nvPr>
        </p:nvGraphicFramePr>
        <p:xfrm>
          <a:off x="467544" y="2399009"/>
          <a:ext cx="3909318" cy="3878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/>
          <p:cNvGraphicFramePr/>
          <p:nvPr>
            <p:extLst/>
          </p:nvPr>
        </p:nvGraphicFramePr>
        <p:xfrm>
          <a:off x="4450403" y="2420888"/>
          <a:ext cx="4757016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827584" y="1444902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 Antiqua" panose="02040602050305030304" pitchFamily="18" charset="0"/>
              </a:rPr>
              <a:t>Classi seconde </a:t>
            </a:r>
            <a:endParaRPr lang="it-IT" sz="2800" dirty="0">
              <a:latin typeface="Book Antiqua" panose="0204060205030503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580112" y="1444902"/>
            <a:ext cx="1785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 Antiqua" panose="02040602050305030304" pitchFamily="18" charset="0"/>
              </a:rPr>
              <a:t>Classi quinte</a:t>
            </a:r>
            <a:endParaRPr lang="it-IT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8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12850" y="2060575"/>
          <a:ext cx="793115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-6011"/>
            <a:ext cx="9144000" cy="1498600"/>
          </a:xfrm>
        </p:spPr>
        <p:txBody>
          <a:bodyPr>
            <a:normAutofit/>
          </a:bodyPr>
          <a:lstStyle/>
          <a:p>
            <a:pPr algn="ctr"/>
            <a:r>
              <a:rPr lang="it-IT" sz="5400" dirty="0">
                <a:solidFill>
                  <a:schemeClr val="tx1"/>
                </a:solidFill>
                <a:latin typeface="Bradley Hand ITC" panose="03070402050302030203" pitchFamily="66" charset="0"/>
              </a:rPr>
              <a:t>S</a:t>
            </a:r>
            <a:r>
              <a:rPr lang="it-IT" sz="5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anno cos’è il G.A.P. </a:t>
            </a:r>
            <a:r>
              <a:rPr lang="it-IT" sz="5400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95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ico 11"/>
          <p:cNvGraphicFramePr/>
          <p:nvPr>
            <p:extLst>
              <p:ext uri="{D42A27DB-BD31-4B8C-83A1-F6EECF244321}">
                <p14:modId xmlns:p14="http://schemas.microsoft.com/office/powerpoint/2010/main" val="3246101498"/>
              </p:ext>
            </p:extLst>
          </p:nvPr>
        </p:nvGraphicFramePr>
        <p:xfrm>
          <a:off x="323528" y="2492896"/>
          <a:ext cx="453650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8229600" cy="1641475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tx1"/>
                </a:solidFill>
                <a:latin typeface="Bradley Hand ITC" panose="03070402050302030203" pitchFamily="66" charset="0"/>
              </a:rPr>
              <a:t>P</a:t>
            </a:r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ensano si possa diventare </a:t>
            </a:r>
            <a:b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dipendenti dal gioco ?</a:t>
            </a:r>
            <a:endParaRPr lang="it-IT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73216406"/>
              </p:ext>
            </p:extLst>
          </p:nvPr>
        </p:nvGraphicFramePr>
        <p:xfrm>
          <a:off x="4644008" y="2492896"/>
          <a:ext cx="435654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5940152" y="177281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ook Antiqua" panose="02040602050305030304" pitchFamily="18" charset="0"/>
              </a:rPr>
              <a:t>Classi quinte</a:t>
            </a:r>
            <a:endParaRPr lang="it-IT" sz="2400" dirty="0">
              <a:latin typeface="Book Antiqua" panose="0204060205030503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59632" y="1772816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ook Antiqua" panose="02040602050305030304" pitchFamily="18" charset="0"/>
              </a:rPr>
              <a:t>Classi seconde</a:t>
            </a:r>
            <a:endParaRPr lang="it-IT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51520" y="260648"/>
            <a:ext cx="8568952" cy="1498600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solidFill>
                  <a:schemeClr val="tx1"/>
                </a:solidFill>
                <a:latin typeface="Bradley Hand ITC" panose="03070402050302030203" pitchFamily="66" charset="0"/>
              </a:rPr>
              <a:t>H</a:t>
            </a:r>
            <a:r>
              <a:rPr lang="it-IT" sz="4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anno avuto in famiglia problemi di gioco ?</a:t>
            </a:r>
            <a:endParaRPr lang="it-IT" sz="4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7" name="Segnaposto contenuto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284288" y="2132856"/>
          <a:ext cx="7859712" cy="392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01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fico 9"/>
          <p:cNvGraphicFramePr/>
          <p:nvPr>
            <p:extLst>
              <p:ext uri="{D42A27DB-BD31-4B8C-83A1-F6EECF244321}">
                <p14:modId xmlns:p14="http://schemas.microsoft.com/office/powerpoint/2010/main" val="3424169995"/>
              </p:ext>
            </p:extLst>
          </p:nvPr>
        </p:nvGraphicFramePr>
        <p:xfrm>
          <a:off x="4486731" y="2420888"/>
          <a:ext cx="440574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9512" y="-22448"/>
            <a:ext cx="10080625" cy="1325562"/>
          </a:xfrm>
        </p:spPr>
        <p:txBody>
          <a:bodyPr>
            <a:noAutofit/>
          </a:bodyPr>
          <a:lstStyle/>
          <a:p>
            <a:r>
              <a:rPr lang="it-IT" sz="44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Sono stati dipendenti dal gioco ?</a:t>
            </a:r>
            <a:endParaRPr lang="it-IT" sz="4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6536437"/>
              </p:ext>
            </p:extLst>
          </p:nvPr>
        </p:nvGraphicFramePr>
        <p:xfrm>
          <a:off x="395536" y="2403415"/>
          <a:ext cx="4176464" cy="412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143776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ook Antiqua" panose="02040602050305030304" pitchFamily="18" charset="0"/>
              </a:rPr>
              <a:t>Classi seconde</a:t>
            </a:r>
            <a:endParaRPr lang="it-IT" sz="2400" dirty="0">
              <a:latin typeface="Book Antiqua" panose="0204060205030503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12160" y="1372762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ook Antiqua" panose="02040602050305030304" pitchFamily="18" charset="0"/>
              </a:rPr>
              <a:t>Classi quinte</a:t>
            </a:r>
            <a:endParaRPr lang="it-IT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55576" y="332656"/>
            <a:ext cx="7920880" cy="1647056"/>
          </a:xfrm>
        </p:spPr>
        <p:txBody>
          <a:bodyPr>
            <a:noAutofit/>
          </a:bodyPr>
          <a:lstStyle/>
          <a:p>
            <a:pPr algn="ctr"/>
            <a:r>
              <a:rPr lang="it-IT" sz="4000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Sono a conoscenza del legame esistente tra organizzazioni mafiose e gioco d’azzardo ?</a:t>
            </a:r>
            <a:endParaRPr lang="it-IT" sz="40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6" name="Segnaposto contenuto 5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323528" y="1907704"/>
          <a:ext cx="8301608" cy="435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04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nf7\Desktop\IMG-20190314-WA00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7"/>
          <a:stretch/>
        </p:blipFill>
        <p:spPr bwMode="auto">
          <a:xfrm>
            <a:off x="539552" y="2996952"/>
            <a:ext cx="8244408" cy="3777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ttangolo 1"/>
          <p:cNvSpPr/>
          <p:nvPr/>
        </p:nvSpPr>
        <p:spPr>
          <a:xfrm>
            <a:off x="251520" y="81887"/>
            <a:ext cx="8820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Bradley Hand ITC" panose="03070402050302030203" pitchFamily="66" charset="0"/>
                <a:ea typeface="Calibri" panose="020F0502020204030204" pitchFamily="34" charset="0"/>
              </a:rPr>
              <a:t>Abbiamo imparato che, se per molte persone il gioco rimane un innocuo e sano passatempo, per altre, può trasformarsi in un vero e proprio disturbo patologico definito “</a:t>
            </a:r>
            <a:r>
              <a:rPr lang="it-IT" sz="2400" b="1" dirty="0" err="1">
                <a:latin typeface="Bradley Hand ITC" panose="03070402050302030203" pitchFamily="66" charset="0"/>
                <a:ea typeface="Calibri" panose="020F0502020204030204" pitchFamily="34" charset="0"/>
              </a:rPr>
              <a:t>ludopatia</a:t>
            </a:r>
            <a:r>
              <a:rPr lang="it-IT" sz="2400" b="1" dirty="0">
                <a:latin typeface="Bradley Hand ITC" panose="03070402050302030203" pitchFamily="66" charset="0"/>
                <a:ea typeface="Calibri" panose="020F0502020204030204" pitchFamily="34" charset="0"/>
              </a:rPr>
              <a:t>”.  </a:t>
            </a:r>
          </a:p>
          <a:p>
            <a:r>
              <a:rPr lang="it-IT" sz="2400" b="1" dirty="0">
                <a:latin typeface="Bradley Hand ITC" panose="03070402050302030203" pitchFamily="66" charset="0"/>
                <a:ea typeface="Calibri" panose="020F0502020204030204" pitchFamily="34" charset="0"/>
              </a:rPr>
              <a:t>Elementi distintivi di tale passaggio sono la frequenza, la durata, le somme spese, l’intensità con cui questi comportamenti vengono messi in atto, la motivazione al gioco e le conseguenze negative che si ripercuotono sul soggetto in ambito psicologico, relazionale, finanziario e familiare. </a:t>
            </a:r>
            <a:endParaRPr lang="it-IT" sz="2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5313"/>
            <a:ext cx="864096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73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2724"/>
            <a:ext cx="4074251" cy="4185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1725" y="0"/>
            <a:ext cx="8820472" cy="2636912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16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Il Liceo Classico “Francesco Fiorentino” rappresenta da 150 anni, per tutto il comprensorio Lametino, un prestigioso punto di riferimento culturale </a:t>
            </a:r>
            <a:r>
              <a:rPr lang="it-IT" sz="16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 formativo</a:t>
            </a:r>
            <a:r>
              <a:rPr lang="it-IT" sz="16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</a:t>
            </a:r>
            <a:endParaRPr lang="it-IT" sz="1600" b="1" cap="all" dirty="0" smtClean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sz="16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istituito </a:t>
            </a:r>
            <a:r>
              <a:rPr lang="it-IT" sz="16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il 9 novembre 1863 ed è uno dei licei più antichi d’Italia.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sz="16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 esso si sono formate intere generazioni di giovani che hanno poi interpretato significativamente la storia socio-politica, culturale ed economica del territorio.</a:t>
            </a:r>
          </a:p>
        </p:txBody>
      </p:sp>
      <p:sp>
        <p:nvSpPr>
          <p:cNvPr id="4" name="Rettangolo 3"/>
          <p:cNvSpPr/>
          <p:nvPr/>
        </p:nvSpPr>
        <p:spPr>
          <a:xfrm>
            <a:off x="3699579" y="2528706"/>
            <a:ext cx="539429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it-IT" sz="1600" b="1" cap="all" dirty="0" smtClean="0">
                <a:latin typeface="Bradley Hand ITC" panose="03070402050302030203" pitchFamily="66" charset="0"/>
              </a:rPr>
              <a:t>Nel </a:t>
            </a:r>
            <a:r>
              <a:rPr lang="it-IT" sz="1600" b="1" cap="all" dirty="0">
                <a:latin typeface="Bradley Hand ITC" panose="03070402050302030203" pitchFamily="66" charset="0"/>
              </a:rPr>
              <a:t>liceo classico di Lamezia convivono mirabilmente la forza dell’insegnamento classico e la modernità dei linguaggi e degli strumenti didattici.</a:t>
            </a:r>
          </a:p>
          <a:p>
            <a:pPr lvl="1">
              <a:lnSpc>
                <a:spcPct val="150000"/>
              </a:lnSpc>
            </a:pPr>
            <a:r>
              <a:rPr lang="it-IT" sz="1600" b="1" cap="all" dirty="0">
                <a:latin typeface="Bradley Hand ITC" panose="03070402050302030203" pitchFamily="66" charset="0"/>
              </a:rPr>
              <a:t>OGGI GUIDATO DAL DIRIGENTE NICOLANTONIO CUTULI, CONTINUA IL SUO PERCORSO TRA INNOVAZIONE E TRADIZIONE. ha introdotto da </a:t>
            </a:r>
            <a:r>
              <a:rPr lang="it-IT" sz="1600" b="1" cap="all" dirty="0" smtClean="0">
                <a:latin typeface="Bradley Hand ITC" panose="03070402050302030203" pitchFamily="66" charset="0"/>
              </a:rPr>
              <a:t>QUATTRO </a:t>
            </a:r>
            <a:r>
              <a:rPr lang="it-IT" sz="1600" b="1" cap="all" dirty="0">
                <a:latin typeface="Bradley Hand ITC" panose="03070402050302030203" pitchFamily="66" charset="0"/>
              </a:rPr>
              <a:t>anni il Liceo </a:t>
            </a:r>
            <a:r>
              <a:rPr lang="it-IT" b="1" cap="all" dirty="0" smtClean="0">
                <a:latin typeface="Bradley Hand ITC" panose="03070402050302030203" pitchFamily="66" charset="0"/>
              </a:rPr>
              <a:t>Artistico, da due il </a:t>
            </a:r>
            <a:r>
              <a:rPr lang="it-IT" sz="1600" b="1" cap="all" dirty="0" smtClean="0">
                <a:latin typeface="Bradley Hand ITC" panose="03070402050302030203" pitchFamily="66" charset="0"/>
              </a:rPr>
              <a:t>quadriennale e da quest’anno  </a:t>
            </a:r>
            <a:r>
              <a:rPr lang="it-IT" sz="1600" b="1" cap="all" dirty="0">
                <a:latin typeface="Bradley Hand ITC" panose="03070402050302030203" pitchFamily="66" charset="0"/>
              </a:rPr>
              <a:t>l’indirizzo biomedico.</a:t>
            </a:r>
          </a:p>
        </p:txBody>
      </p:sp>
    </p:spTree>
    <p:extLst>
      <p:ext uri="{BB962C8B-B14F-4D97-AF65-F5344CB8AC3E}">
        <p14:creationId xmlns:p14="http://schemas.microsoft.com/office/powerpoint/2010/main" val="416421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826" y="116632"/>
            <a:ext cx="7430625" cy="548640"/>
          </a:xfrm>
        </p:spPr>
        <p:txBody>
          <a:bodyPr/>
          <a:lstStyle/>
          <a:p>
            <a:r>
              <a:rPr lang="it-IT" sz="3200" b="1" cap="all" dirty="0">
                <a:solidFill>
                  <a:schemeClr val="tx1"/>
                </a:solidFill>
                <a:latin typeface="Bradley Hand ITC" panose="03070402050302030203" pitchFamily="66" charset="0"/>
              </a:rPr>
              <a:t>La nostra classe: la mitica </a:t>
            </a:r>
            <a:r>
              <a:rPr lang="it-IT" sz="3200" b="1" cap="all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5c</a:t>
            </a:r>
            <a:endParaRPr lang="it-IT" sz="3200" b="1" cap="all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98316" y="766445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Mariasole A.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38984" y="1354300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Valentina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65840" y="723428"/>
            <a:ext cx="96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Gabriele</a:t>
            </a:r>
            <a:endParaRPr lang="it-IT" dirty="0">
              <a:solidFill>
                <a:srgbClr val="0066CC"/>
              </a:solidFill>
              <a:latin typeface="Mistral" panose="03090702030407020403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283968" y="971436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Emilia</a:t>
            </a:r>
            <a:endParaRPr lang="it-IT" dirty="0">
              <a:solidFill>
                <a:srgbClr val="0066CC"/>
              </a:solidFill>
              <a:latin typeface="Mistral" panose="03090702030407020403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535113" y="655920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Eugenio C.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629093" y="971436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Francesca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046586" y="570299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Giovanni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669520" y="166428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Giuseppe D. F.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003664" y="2711463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Elena D.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8028383" y="3607523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Andrea F.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165775" y="1055074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Elena G. C.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8028383" y="4555775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Floriana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082211" y="5589240"/>
            <a:ext cx="782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Marta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092279" y="6265735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Mariasole M.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5868144" y="5867980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Alessandro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481619" y="6265735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Annachiara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176487" y="5867980"/>
            <a:ext cx="1252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Giuseppe</a:t>
            </a:r>
            <a:r>
              <a:rPr lang="it-IT" dirty="0">
                <a:solidFill>
                  <a:srgbClr val="0066CC"/>
                </a:solidFill>
                <a:latin typeface="Mistral" panose="03090702030407020403" pitchFamily="66" charset="0"/>
              </a:rPr>
              <a:t> M.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2086305" y="6265735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Francesco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323528" y="6217322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Morena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402075" y="5218044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Roberta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423476" y="4287726"/>
            <a:ext cx="785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Maria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225744" y="3376690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Rosamaria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282651" y="2500284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0066CC"/>
                </a:solidFill>
                <a:latin typeface="Mistral" panose="03090702030407020403" pitchFamily="66" charset="0"/>
              </a:rPr>
              <a:t>Andrea T.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84" y="1579298"/>
            <a:ext cx="6246271" cy="4172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44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576064"/>
          </a:xfrm>
        </p:spPr>
        <p:txBody>
          <a:bodyPr/>
          <a:lstStyle/>
          <a:p>
            <a:pPr algn="ctr"/>
            <a:r>
              <a:rPr 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Il </a:t>
            </a:r>
            <a:r>
              <a:rPr lang="it-IT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Progetto: «Azzardo non chiamatelo gioco»</a:t>
            </a:r>
            <a:endParaRPr lang="it-IT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04664"/>
            <a:ext cx="8993623" cy="645333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it-IT" sz="2000" b="0" dirty="0">
              <a:solidFill>
                <a:schemeClr val="tx1">
                  <a:lumMod val="95000"/>
                  <a:lumOff val="5000"/>
                </a:schemeClr>
              </a:solidFill>
              <a:latin typeface="Mistral" panose="03090702030407020403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it-IT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INSIEME ALL’ ASSOCIAZIONE «VIVERE IN» </a:t>
            </a:r>
            <a:r>
              <a:rPr lang="it-IT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 al SERVIZIO </a:t>
            </a:r>
            <a:r>
              <a:rPr lang="it-IT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DIPENDENZE DELL’ A.S.P., ABBIAMO COMPRESO CHE  L’IDEA DEL GIOCO, ANCHE QUELLO LEGALE, E’ UNA PATOLOGIA VERA E PROPRIA PER LA QUALE VA ATTIVATA UNA SISTEMATICA PREVENZIONE.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LA NOSTRA SOCIETA’ PROPONE MODELLI E VALORI «la ricercca della ricchezza, del successo, della bellezza, dell’edonismo», CHE FAVORISCONO LA DIPENDENZA DAL GIOCO SOPRATTUTTO NEI GIOVANI, CHE HANNO A DISPOSIZIONE NUMEROSI STRUMENTI CHE POSSONO CREARE SITUAZIONI DI DIPENDENZA (</a:t>
            </a:r>
            <a:r>
              <a:rPr lang="it-IT" sz="8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LUDOPATIA</a:t>
            </a:r>
            <a:r>
              <a:rPr lang="it-IT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) </a:t>
            </a:r>
            <a:endParaRPr lang="it-IT" sz="8000" b="1" dirty="0" smtClean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8000" b="1" cap="all" dirty="0">
                <a:solidFill>
                  <a:schemeClr val="tx1"/>
                </a:solidFill>
                <a:latin typeface="Bradley Hand ITC" panose="03070402050302030203" pitchFamily="66" charset="0"/>
              </a:rPr>
              <a:t>La classe è stata divisa in 3 </a:t>
            </a:r>
            <a:r>
              <a:rPr lang="it-IT" sz="8000" b="1" cap="all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gruppi:</a:t>
            </a:r>
            <a:endParaRPr lang="it-IT" sz="8000" b="1" cap="all" dirty="0">
              <a:solidFill>
                <a:schemeClr val="tx1"/>
              </a:solidFill>
              <a:latin typeface="Bradley Hand ITC" panose="03070402050302030203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it-IT" sz="8000" b="1" cap="all" dirty="0">
                <a:solidFill>
                  <a:schemeClr val="tx1"/>
                </a:solidFill>
                <a:latin typeface="Bradley Hand ITC" panose="03070402050302030203" pitchFamily="66" charset="0"/>
              </a:rPr>
              <a:t>Il primo </a:t>
            </a:r>
            <a:r>
              <a:rPr lang="it-IT" sz="8000" b="1" cap="all" dirty="0" smtClean="0">
                <a:solidFill>
                  <a:schemeClr val="tx1"/>
                </a:solidFill>
                <a:latin typeface="Bradley Hand ITC" panose="03070402050302030203" pitchFamily="66" charset="0"/>
              </a:rPr>
              <a:t>gruppo </a:t>
            </a:r>
            <a:r>
              <a:rPr lang="it-IT" sz="8000" b="1" cap="all" dirty="0">
                <a:solidFill>
                  <a:schemeClr val="tx1"/>
                </a:solidFill>
                <a:latin typeface="Bradley Hand ITC" panose="03070402050302030203" pitchFamily="66" charset="0"/>
              </a:rPr>
              <a:t>si è occupato dell’ allestimento della mostra.</a:t>
            </a:r>
          </a:p>
          <a:p>
            <a:pPr marL="9144" lvl="1" indent="0">
              <a:lnSpc>
                <a:spcPct val="120000"/>
              </a:lnSpc>
              <a:buNone/>
            </a:pPr>
            <a:r>
              <a:rPr lang="it-IT" sz="8000" b="1" cap="all" dirty="0">
                <a:latin typeface="Bradley Hand ITC" panose="03070402050302030203" pitchFamily="66" charset="0"/>
              </a:rPr>
              <a:t>Il secondo gruppo </a:t>
            </a:r>
            <a:r>
              <a:rPr lang="it-IT" sz="8000" b="1" cap="all" dirty="0" smtClean="0">
                <a:latin typeface="Bradley Hand ITC" panose="03070402050302030203" pitchFamily="66" charset="0"/>
              </a:rPr>
              <a:t>ha </a:t>
            </a:r>
            <a:r>
              <a:rPr lang="it-IT" sz="8000" b="1" cap="all" dirty="0">
                <a:latin typeface="Bradley Hand ITC" panose="03070402050302030203" pitchFamily="66" charset="0"/>
              </a:rPr>
              <a:t>somministrato i questionari sul G.A.P. (Gioco di Azzardo Patologico) alle classi seconde e quinte dell’Istituto.</a:t>
            </a:r>
          </a:p>
          <a:p>
            <a:pPr marL="9144" lvl="1" indent="0">
              <a:lnSpc>
                <a:spcPct val="120000"/>
              </a:lnSpc>
              <a:buNone/>
            </a:pPr>
            <a:r>
              <a:rPr lang="it-IT" sz="8000" b="1" cap="all" dirty="0">
                <a:latin typeface="Bradley Hand ITC" panose="03070402050302030203" pitchFamily="66" charset="0"/>
              </a:rPr>
              <a:t>Il terzo gruppo </a:t>
            </a:r>
            <a:r>
              <a:rPr lang="it-IT" sz="8000" b="1" cap="all" dirty="0" smtClean="0">
                <a:latin typeface="Bradley Hand ITC" panose="03070402050302030203" pitchFamily="66" charset="0"/>
              </a:rPr>
              <a:t>si </a:t>
            </a:r>
            <a:r>
              <a:rPr lang="it-IT" sz="8000" b="1" cap="all" dirty="0">
                <a:latin typeface="Bradley Hand ITC" panose="03070402050302030203" pitchFamily="66" charset="0"/>
              </a:rPr>
              <a:t>è occupato di presentare la nostra scuola, attraverso: NOTIZIE, FOTO E VIDEO.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it-IT" sz="8000" b="0" dirty="0">
              <a:solidFill>
                <a:schemeClr val="tx1">
                  <a:lumMod val="95000"/>
                  <a:lumOff val="5000"/>
                </a:schemeClr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29000" y="-459432"/>
            <a:ext cx="15240000" cy="114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29522"/>
            <a:ext cx="8892480" cy="373237"/>
          </a:xfrm>
        </p:spPr>
        <p:txBody>
          <a:bodyPr>
            <a:noAutofit/>
          </a:bodyPr>
          <a:lstStyle/>
          <a:p>
            <a:pPr marL="0" lvl="1" indent="0" algn="ctr">
              <a:buNone/>
            </a:pPr>
            <a:r>
              <a:rPr lang="it-IT" sz="2800" cap="all" dirty="0">
                <a:solidFill>
                  <a:schemeClr val="tx2">
                    <a:lumMod val="50000"/>
                  </a:schemeClr>
                </a:solidFill>
                <a:latin typeface="Mistral" panose="03090702030407020403" pitchFamily="66" charset="0"/>
              </a:rPr>
              <a:t>Work in progress</a:t>
            </a:r>
            <a:endParaRPr lang="it-IT" sz="2800" b="0" cap="all" dirty="0">
              <a:solidFill>
                <a:schemeClr val="tx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620688"/>
            <a:ext cx="4114389" cy="308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08" y="3501008"/>
            <a:ext cx="4052582" cy="303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0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286000"/>
            <a:ext cx="15240000" cy="1143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400"/>
            <a:ext cx="3480192" cy="4644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8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20313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75" y="3511992"/>
            <a:ext cx="4138649" cy="3153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99" y="223635"/>
            <a:ext cx="4104456" cy="3288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11831"/>
            <a:ext cx="4199763" cy="31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2550"/>
            <a:ext cx="4104456" cy="344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2" y="3404794"/>
            <a:ext cx="3528392" cy="2931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45023"/>
            <a:ext cx="3168352" cy="3201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16632"/>
            <a:ext cx="4607496" cy="322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45245"/>
            <a:ext cx="3347864" cy="300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5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8" y="227440"/>
            <a:ext cx="4748800" cy="3561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81405"/>
            <a:ext cx="4320480" cy="32403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440"/>
            <a:ext cx="4205286" cy="3561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me">
  <a:themeElements>
    <a:clrScheme name="Personalizzato 14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FF0000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FFC000"/>
      </a:accent6>
      <a:hlink>
        <a:srgbClr val="00A3D6"/>
      </a:hlink>
      <a:folHlink>
        <a:srgbClr val="694F07"/>
      </a:folHlink>
    </a:clrScheme>
    <a:fontScheme name="Term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</TotalTime>
  <Words>432</Words>
  <Application>Microsoft Office PowerPoint</Application>
  <PresentationFormat>Presentazione su schermo (4:3)</PresentationFormat>
  <Paragraphs>60</Paragraphs>
  <Slides>19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Terme</vt:lpstr>
      <vt:lpstr>     Liceo Classico-Artistico «F. Fiorentino» </vt:lpstr>
      <vt:lpstr>Presentazione standard di PowerPoint</vt:lpstr>
      <vt:lpstr>La nostra classe: la mitica 5c</vt:lpstr>
      <vt:lpstr>Il Progetto: «Azzardo non chiamatelo gioco»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Quanto sono ricchi i giovani ?</vt:lpstr>
      <vt:lpstr>Fonte del denaro</vt:lpstr>
      <vt:lpstr>Sanno cos’è il G.A.P. ?</vt:lpstr>
      <vt:lpstr>Pensano si possa diventare  dipendenti dal gioco ?</vt:lpstr>
      <vt:lpstr>Hanno avuto in famiglia problemi di gioco ?</vt:lpstr>
      <vt:lpstr>Sono stati dipendenti dal gioco ?</vt:lpstr>
      <vt:lpstr>Sono a conoscenza del legame esistente tra organizzazioni mafiose e gioco d’azzardo ?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Morena Saraco</dc:creator>
  <cp:lastModifiedBy>Utente</cp:lastModifiedBy>
  <cp:revision>71</cp:revision>
  <dcterms:created xsi:type="dcterms:W3CDTF">2019-02-26T14:23:53Z</dcterms:created>
  <dcterms:modified xsi:type="dcterms:W3CDTF">2020-02-01T16:15:16Z</dcterms:modified>
</cp:coreProperties>
</file>